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076BE-2B74-45B2-B2B2-A93EE6B688E1}">
  <a:tblStyle styleId="{0F6076BE-2B74-45B2-B2B2-A93EE6B688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34c639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34c639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84cbc78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84cbc78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384cbc78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384cbc78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stella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384cbc7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384cbc7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yisheng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FPGA + peripherals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API endpoint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84cbc78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84cbc78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did everything together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colour legend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84cbc78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84cbc78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De1-SoC did not have enough on-chip memory blocks to fit both our VGA controller and the frame buffer for GPIO Camera.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Need a way of communicating large chunks of data (i.e. a picture) from the FPGA to the HPS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Alternative Solution: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zh-CN" sz="1400">
                <a:solidFill>
                  <a:srgbClr val="595959"/>
                </a:solidFill>
              </a:rPr>
              <a:t>Using a USB Camera connected to De1-SoC interfaced with a python2 script which allowed us to run an OpenCV script to detect movement.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384cbc78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384cbc78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384cbc78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384cbc78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81d062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681d062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arnold</a:t>
            </a:r>
            <a:endParaRPr b="1"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SPYCAT is a virtual pet system built with a De1-SoC FPGA board. Its aim is to improve the user’s quality of life by providing companionship and virtual interaction with friends. </a:t>
            </a:r>
            <a:endParaRPr b="1"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384cbc78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384cbc78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384cbc7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384cbc7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384cbc78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384cbc7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yisheng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384cbc78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384cbc78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arnold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84cbc7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84cbc7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stella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friendship_points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84cbc78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84cbc78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yimagesearch.com/2015/05/25/basic-motion-detection-and-tracking-with-python-and-opencv/" TargetMode="External"/><Relationship Id="rId4" Type="http://schemas.openxmlformats.org/officeDocument/2006/relationships/hyperlink" Target="https://lodev.org/lodepng/" TargetMode="External"/><Relationship Id="rId5" Type="http://schemas.openxmlformats.org/officeDocument/2006/relationships/hyperlink" Target="https://people.ece.cornell.edu/land/courses/ece5760/DE1_SOC/HPS_peripherials/DSP_index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S.P.Y.C.A.T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Smart Pet You Care About Tons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00" y="230900"/>
            <a:ext cx="7593101" cy="47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Hardware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Software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4409950" y="1398075"/>
            <a:ext cx="1820100" cy="163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2321850" y="1426238"/>
            <a:ext cx="991625" cy="7902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2208938" y="2794363"/>
            <a:ext cx="1217400" cy="79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3"/>
          <p:cNvCxnSpPr>
            <a:stCxn id="116" idx="3"/>
            <a:endCxn id="117" idx="0"/>
          </p:cNvCxnSpPr>
          <p:nvPr/>
        </p:nvCxnSpPr>
        <p:spPr>
          <a:xfrm>
            <a:off x="2817662" y="2216438"/>
            <a:ext cx="0" cy="5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3"/>
          <p:cNvSpPr/>
          <p:nvPr/>
        </p:nvSpPr>
        <p:spPr>
          <a:xfrm>
            <a:off x="7255400" y="1824225"/>
            <a:ext cx="1217400" cy="79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3"/>
          <p:cNvCxnSpPr>
            <a:stCxn id="119" idx="1"/>
            <a:endCxn id="115" idx="3"/>
          </p:cNvCxnSpPr>
          <p:nvPr/>
        </p:nvCxnSpPr>
        <p:spPr>
          <a:xfrm rot="10800000">
            <a:off x="6230000" y="2213625"/>
            <a:ext cx="1025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3"/>
          <p:cNvCxnSpPr>
            <a:stCxn id="115" idx="3"/>
            <a:endCxn id="119" idx="1"/>
          </p:cNvCxnSpPr>
          <p:nvPr/>
        </p:nvCxnSpPr>
        <p:spPr>
          <a:xfrm>
            <a:off x="6230050" y="2213625"/>
            <a:ext cx="1025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3"/>
          <p:cNvSpPr txBox="1"/>
          <p:nvPr/>
        </p:nvSpPr>
        <p:spPr>
          <a:xfrm>
            <a:off x="7344400" y="3748800"/>
            <a:ext cx="1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800" y="1614711"/>
            <a:ext cx="607800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467" y="2949162"/>
            <a:ext cx="854381" cy="4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065725" y="3531975"/>
            <a:ext cx="16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Website Frontend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300" y="2149387"/>
            <a:ext cx="1292813" cy="7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2321825" y="2233875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012" y="1398075"/>
            <a:ext cx="1217400" cy="77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4375" y="1884558"/>
            <a:ext cx="792550" cy="669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3"/>
          <p:cNvCxnSpPr>
            <a:stCxn id="116" idx="4"/>
            <a:endCxn id="115" idx="1"/>
          </p:cNvCxnSpPr>
          <p:nvPr/>
        </p:nvCxnSpPr>
        <p:spPr>
          <a:xfrm>
            <a:off x="3313475" y="1821338"/>
            <a:ext cx="1096500" cy="392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3"/>
          <p:cNvCxnSpPr>
            <a:stCxn id="115" idx="1"/>
            <a:endCxn id="116" idx="4"/>
          </p:cNvCxnSpPr>
          <p:nvPr/>
        </p:nvCxnSpPr>
        <p:spPr>
          <a:xfrm rot="10800000">
            <a:off x="3313450" y="1821225"/>
            <a:ext cx="1096500" cy="392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3"/>
          <p:cNvCxnSpPr>
            <a:endCxn id="115" idx="1"/>
          </p:cNvCxnSpPr>
          <p:nvPr/>
        </p:nvCxnSpPr>
        <p:spPr>
          <a:xfrm flipH="1" rot="10800000">
            <a:off x="3869650" y="2213625"/>
            <a:ext cx="5403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3"/>
          <p:cNvCxnSpPr>
            <a:endCxn id="116" idx="4"/>
          </p:cNvCxnSpPr>
          <p:nvPr/>
        </p:nvCxnSpPr>
        <p:spPr>
          <a:xfrm rot="10800000">
            <a:off x="3313475" y="1821338"/>
            <a:ext cx="5562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50" y="1216825"/>
            <a:ext cx="8786949" cy="36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7995" l="0" r="0" t="0"/>
          <a:stretch/>
        </p:blipFill>
        <p:spPr>
          <a:xfrm>
            <a:off x="1246925" y="865750"/>
            <a:ext cx="6958377" cy="40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18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6"/>
          <p:cNvGraphicFramePr/>
          <p:nvPr/>
        </p:nvGraphicFramePr>
        <p:xfrm>
          <a:off x="755088" y="1348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{0F6076BE-2B74-45B2-B2B2-A93EE6B688E1}</a:tableStyleId>
              </a:tblPr>
              <a:tblGrid>
                <a:gridCol w="1908450"/>
                <a:gridCol w="1908450"/>
                <a:gridCol w="1908450"/>
                <a:gridCol w="1908450"/>
              </a:tblGrid>
              <a:tr h="4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Arnold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Rain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Stella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Yisheng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232950">
                <a:tc>
                  <a:txBody>
                    <a:bodyPr/>
                    <a:lstStyle/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USB Webcam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0000"/>
                          </a:highlight>
                        </a:rPr>
                        <a:t>GPIO Camera</a:t>
                      </a:r>
                      <a:endParaRPr sz="1300">
                        <a:highlight>
                          <a:srgbClr val="FF00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GUI logic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API integration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Backend integration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EC2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Website UI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M</a:t>
                      </a: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otion detection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Wifi module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LUA scripts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Node server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Audio C code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Serial controller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VGA 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FF00"/>
                          </a:highlight>
                        </a:rPr>
                        <a:t>Touchscreen</a:t>
                      </a:r>
                      <a:endParaRPr sz="1300">
                        <a:highlight>
                          <a:srgbClr val="FFFF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GUI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  <a:p>
                      <a:pPr indent="-262549" lvl="0" marL="26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00FF00"/>
                          </a:highlight>
                        </a:rPr>
                        <a:t>Website UI</a:t>
                      </a:r>
                      <a:endParaRPr sz="13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17075">
                <a:tc gridSpan="4">
                  <a:txBody>
                    <a:bodyPr/>
                    <a:lstStyle/>
                    <a:p>
                      <a:pPr indent="-3111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zh-CN" sz="1300">
                          <a:highlight>
                            <a:srgbClr val="FF9900"/>
                          </a:highlight>
                        </a:rPr>
                        <a:t>Integration</a:t>
                      </a:r>
                      <a:endParaRPr sz="1300"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sz="2755">
                <a:solidFill>
                  <a:srgbClr val="2D3B45"/>
                </a:solidFill>
                <a:highlight>
                  <a:srgbClr val="FFFFFF"/>
                </a:highlight>
              </a:rPr>
              <a:t>Acknowledgement</a:t>
            </a:r>
            <a:endParaRPr sz="4133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Wifi / Serial Connection: TA Jared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Motion Detection: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https://pyimagesearch.com/2015/05/25/basic-motion-detection-and-tracking-with-python-and-opencv/</a:t>
            </a:r>
            <a:r>
              <a:rPr lang="zh-C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GUI PNG loder: 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https://lodev.org/lodepng/</a:t>
            </a:r>
            <a:r>
              <a:rPr lang="zh-C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/>
              <a:t>Audio: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https://people.ece.cornell.edu/land/courses/ece5760/DE1_SOC/HPS_peripherials/DSP_index.html</a:t>
            </a:r>
            <a:r>
              <a:rPr lang="zh-C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Google Shape;60;p14"/>
          <p:cNvGraphicFramePr/>
          <p:nvPr/>
        </p:nvGraphicFramePr>
        <p:xfrm>
          <a:off x="942163" y="1096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{0F6076BE-2B74-45B2-B2B2-A93EE6B688E1}</a:tableStyleId>
              </a:tblPr>
              <a:tblGrid>
                <a:gridCol w="1760200"/>
                <a:gridCol w="1775900"/>
                <a:gridCol w="1947650"/>
                <a:gridCol w="1775925"/>
              </a:tblGrid>
              <a:tr h="17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Arnold Ying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S</a:t>
                      </a:r>
                      <a:r>
                        <a:rPr b="1" lang="zh-CN" sz="1300"/>
                        <a:t>tella Wang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Rain Zhang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Yisheng Liu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363" y="1096007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375" y="2871903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925" y="1096000"/>
            <a:ext cx="177590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925" y="2871900"/>
            <a:ext cx="1775899" cy="1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2856763" y="251950"/>
            <a:ext cx="34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612"/>
              <a:buFont typeface="Arial"/>
              <a:buNone/>
            </a:pPr>
            <a:r>
              <a:rPr lang="zh-CN">
                <a:solidFill>
                  <a:schemeClr val="dk2"/>
                </a:solidFill>
              </a:rPr>
              <a:t>L2B group 15</a:t>
            </a:r>
            <a:endParaRPr sz="41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Inspiration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14996" r="7579" t="0"/>
          <a:stretch/>
        </p:blipFill>
        <p:spPr>
          <a:xfrm>
            <a:off x="120775" y="1170125"/>
            <a:ext cx="295835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324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308" y="1170125"/>
            <a:ext cx="22910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5" y="0"/>
            <a:ext cx="93907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0" y="-363000"/>
            <a:ext cx="8251150" cy="55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0"/>
            <a:ext cx="7897101" cy="52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31" y="0"/>
            <a:ext cx="76953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Schematics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